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8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A12192"/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40" d="100"/>
          <a:sy n="40" d="100"/>
        </p:scale>
        <p:origin x="-45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98459-0569-415D-B59C-477A2FB26AFB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4429C-C530-4C1A-BEF6-B2154BD02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049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4429C-C530-4C1A-BEF6-B2154BD0275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858470"/>
            <a:ext cx="914400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Welcome To English Class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4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6858000"/>
          </a:xfrm>
          <a:prstGeom prst="rect">
            <a:avLst/>
          </a:prstGeom>
        </p:spPr>
      </p:pic>
      <p:pic>
        <p:nvPicPr>
          <p:cNvPr id="8" name="Picture 7" descr="4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04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304800"/>
            <a:ext cx="8763000" cy="156966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4800" dirty="0" smtClean="0">
                <a:solidFill>
                  <a:srgbClr val="FF0000"/>
                </a:solidFill>
              </a:rPr>
              <a:t>And all down the pavements</a:t>
            </a:r>
          </a:p>
          <a:p>
            <a:pPr lvl="0" algn="ctr"/>
            <a:r>
              <a:rPr lang="en-US" sz="4800" dirty="0" smtClean="0">
                <a:solidFill>
                  <a:srgbClr val="FF0000"/>
                </a:solidFill>
              </a:rPr>
              <a:t>Still lamp posts one sees-</a:t>
            </a:r>
          </a:p>
        </p:txBody>
      </p:sp>
    </p:spTree>
    <p:extLst>
      <p:ext uri="{BB962C8B-B14F-4D97-AF65-F5344CB8AC3E}">
        <p14:creationId xmlns="" xmlns:p14="http://schemas.microsoft.com/office/powerpoint/2010/main" val="308594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304800"/>
            <a:ext cx="8763000" cy="92333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4800" dirty="0" smtClean="0">
                <a:solidFill>
                  <a:srgbClr val="FF0000"/>
                </a:solidFill>
              </a:rPr>
              <a:t>But </a:t>
            </a:r>
            <a:r>
              <a:rPr lang="en-US" sz="5400" dirty="0" smtClean="0">
                <a:solidFill>
                  <a:srgbClr val="FF0000"/>
                </a:solidFill>
              </a:rPr>
              <a:t>the country has hedge rows</a:t>
            </a:r>
            <a:endParaRPr lang="en-US" sz="4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594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8763000" cy="6463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rgbClr val="FF0000"/>
                </a:solidFill>
              </a:rPr>
              <a:t>Students loud reading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02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</a:rPr>
              <a:t>New words: </a:t>
            </a:r>
            <a:r>
              <a:rPr lang="en-US" sz="13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Lamp post </a:t>
            </a:r>
            <a:r>
              <a:rPr lang="en-US" sz="13800" dirty="0" smtClean="0">
                <a:solidFill>
                  <a:srgbClr val="00B050"/>
                </a:solidFill>
              </a:rPr>
              <a:t>Hedge</a:t>
            </a:r>
            <a:endParaRPr lang="en-US" sz="13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02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721" y="228600"/>
            <a:ext cx="5216043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Word meaning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721" y="2484834"/>
            <a:ext cx="8763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FF00"/>
                </a:solidFill>
              </a:rPr>
              <a:t>Lamp post: light post</a:t>
            </a:r>
          </a:p>
          <a:p>
            <a:endParaRPr lang="en-US" sz="6000" dirty="0" smtClean="0">
              <a:solidFill>
                <a:srgbClr val="FFFF00"/>
              </a:solidFill>
            </a:endParaRPr>
          </a:p>
          <a:p>
            <a:r>
              <a:rPr lang="en-US" sz="6000" dirty="0" smtClean="0">
                <a:solidFill>
                  <a:srgbClr val="00B050"/>
                </a:solidFill>
              </a:rPr>
              <a:t>Hedge : small tree</a:t>
            </a:r>
            <a:r>
              <a:rPr lang="en-US" sz="6600" dirty="0" smtClean="0">
                <a:solidFill>
                  <a:srgbClr val="00B050"/>
                </a:solidFill>
              </a:rPr>
              <a:t> </a:t>
            </a:r>
          </a:p>
          <a:p>
            <a:endParaRPr lang="en-US" sz="3200" dirty="0"/>
          </a:p>
        </p:txBody>
      </p:sp>
      <p:pic>
        <p:nvPicPr>
          <p:cNvPr id="6" name="Picture 5" descr="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50" y="1647825"/>
            <a:ext cx="1847850" cy="2162175"/>
          </a:xfrm>
          <a:prstGeom prst="rect">
            <a:avLst/>
          </a:prstGeom>
        </p:spPr>
      </p:pic>
      <p:pic>
        <p:nvPicPr>
          <p:cNvPr id="7" name="Picture 6" descr="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25" y="420052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072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4255267" cy="92333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Make sentence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161009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>
              <a:solidFill>
                <a:srgbClr val="FF0000"/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Lamp post: City has 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lamp post.</a:t>
            </a:r>
          </a:p>
          <a:p>
            <a:endParaRPr lang="en-US" sz="4800" dirty="0" smtClean="0">
              <a:solidFill>
                <a:srgbClr val="FF0000"/>
              </a:solidFill>
            </a:endParaRPr>
          </a:p>
          <a:p>
            <a:endParaRPr lang="en-US" sz="4800" dirty="0" smtClean="0">
              <a:solidFill>
                <a:srgbClr val="FF0000"/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Hedge: The country has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 hedge rows</a:t>
            </a:r>
          </a:p>
        </p:txBody>
      </p:sp>
      <p:pic>
        <p:nvPicPr>
          <p:cNvPr id="6" name="Picture 5" descr="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905000"/>
            <a:ext cx="2514600" cy="1819275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25" y="478155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889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106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dirty="0" smtClean="0">
                <a:solidFill>
                  <a:srgbClr val="FF0000"/>
                </a:solidFill>
              </a:rPr>
              <a:t>Silent reading</a:t>
            </a:r>
            <a:endParaRPr lang="en-US" sz="19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33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28600"/>
            <a:ext cx="8934450" cy="6524863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Rearrange lines</a:t>
            </a:r>
          </a:p>
          <a:p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</a:rPr>
              <a:t>That blot out the sky,</a:t>
            </a:r>
          </a:p>
          <a:p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</a:rPr>
              <a:t>And the smoke of the factories</a:t>
            </a:r>
            <a:endParaRPr lang="en-US" sz="4800" dirty="0" smtClean="0">
              <a:solidFill>
                <a:srgbClr val="FFC000"/>
              </a:solidFill>
            </a:endParaRPr>
          </a:p>
          <a:p>
            <a:r>
              <a:rPr lang="en-US" sz="5400" dirty="0" smtClean="0">
                <a:solidFill>
                  <a:srgbClr val="FFC000"/>
                </a:solidFill>
              </a:rPr>
              <a:t>And all down the pavements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Big trucks rattle by,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Still lamp posts one sees-</a:t>
            </a:r>
          </a:p>
          <a:p>
            <a:r>
              <a:rPr lang="en-US" sz="5400" dirty="0" smtClean="0">
                <a:solidFill>
                  <a:srgbClr val="00B0F0"/>
                </a:solidFill>
              </a:rPr>
              <a:t>In the city one sees,</a:t>
            </a:r>
          </a:p>
        </p:txBody>
      </p:sp>
    </p:spTree>
    <p:extLst>
      <p:ext uri="{BB962C8B-B14F-4D97-AF65-F5344CB8AC3E}">
        <p14:creationId xmlns="" xmlns:p14="http://schemas.microsoft.com/office/powerpoint/2010/main" val="36511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5152" y="209550"/>
            <a:ext cx="3867405" cy="101566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Group work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3200400" cy="34163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Group A</a:t>
            </a:r>
          </a:p>
          <a:p>
            <a:r>
              <a:rPr lang="en-US" sz="5400" dirty="0" smtClean="0">
                <a:solidFill>
                  <a:srgbClr val="FF0000"/>
                </a:solidFill>
              </a:rPr>
              <a:t>Read the  poem 9</a:t>
            </a:r>
            <a:r>
              <a:rPr lang="en-US" sz="5400" baseline="30000" dirty="0" smtClean="0">
                <a:solidFill>
                  <a:srgbClr val="FF0000"/>
                </a:solidFill>
              </a:rPr>
              <a:t>th</a:t>
            </a:r>
            <a:r>
              <a:rPr lang="en-US" sz="5400" dirty="0" smtClean="0">
                <a:solidFill>
                  <a:srgbClr val="FF0000"/>
                </a:solidFill>
              </a:rPr>
              <a:t>- 12th lines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1828800"/>
            <a:ext cx="3581400" cy="341632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C000"/>
                </a:solidFill>
              </a:rPr>
              <a:t>Group B</a:t>
            </a:r>
          </a:p>
          <a:p>
            <a:pPr algn="ctr"/>
            <a:r>
              <a:rPr lang="en-US" sz="5400" dirty="0" smtClean="0">
                <a:solidFill>
                  <a:srgbClr val="FFC000"/>
                </a:solidFill>
              </a:rPr>
              <a:t>Read the poem</a:t>
            </a:r>
          </a:p>
          <a:p>
            <a:pPr algn="ctr"/>
            <a:r>
              <a:rPr lang="en-US" sz="5400" baseline="30000" dirty="0" smtClean="0">
                <a:solidFill>
                  <a:srgbClr val="FFC000"/>
                </a:solidFill>
              </a:rPr>
              <a:t>13 </a:t>
            </a:r>
            <a:r>
              <a:rPr lang="en-US" sz="5400" baseline="30000" dirty="0" err="1" smtClean="0">
                <a:solidFill>
                  <a:srgbClr val="FFC000"/>
                </a:solidFill>
              </a:rPr>
              <a:t>th</a:t>
            </a:r>
            <a:r>
              <a:rPr lang="en-US" sz="5400" dirty="0" smtClean="0">
                <a:solidFill>
                  <a:srgbClr val="FFC000"/>
                </a:solidFill>
              </a:rPr>
              <a:t>-last line</a:t>
            </a:r>
            <a:endParaRPr lang="en-U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939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649408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FF0000"/>
                </a:solidFill>
              </a:rPr>
              <a:t>Home work.</a:t>
            </a:r>
            <a:r>
              <a:rPr lang="en-US" sz="8800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US" sz="8000" dirty="0" smtClean="0">
                <a:solidFill>
                  <a:srgbClr val="FFC000"/>
                </a:solidFill>
              </a:rPr>
              <a:t>Write 5 sentence about your City Streets</a:t>
            </a:r>
          </a:p>
          <a:p>
            <a:pPr algn="ctr"/>
            <a:endParaRPr 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024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3600" y="1295400"/>
            <a:ext cx="6019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</a:rPr>
              <a:t>Nizam</a:t>
            </a:r>
            <a:r>
              <a:rPr lang="en-US" sz="4800" dirty="0" smtClean="0">
                <a:solidFill>
                  <a:srgbClr val="00B050"/>
                </a:solidFill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</a:rPr>
              <a:t>Uddin</a:t>
            </a:r>
            <a:r>
              <a:rPr lang="en-US" sz="4800" dirty="0" smtClean="0">
                <a:solidFill>
                  <a:srgbClr val="00B050"/>
                </a:solidFill>
              </a:rPr>
              <a:t> Jewel</a:t>
            </a:r>
          </a:p>
          <a:p>
            <a:r>
              <a:rPr lang="en-US" sz="4000" dirty="0" smtClean="0">
                <a:solidFill>
                  <a:srgbClr val="0070C0"/>
                </a:solidFill>
              </a:rPr>
              <a:t>Assistant Teacher</a:t>
            </a:r>
          </a:p>
          <a:p>
            <a:r>
              <a:rPr lang="en-US" sz="4000" dirty="0" err="1" smtClean="0">
                <a:solidFill>
                  <a:srgbClr val="00B0F0"/>
                </a:solidFill>
              </a:rPr>
              <a:t>Baher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</a:rPr>
              <a:t>Cor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</a:rPr>
              <a:t>govt.primary</a:t>
            </a:r>
            <a:r>
              <a:rPr lang="en-US" sz="4000" dirty="0" smtClean="0">
                <a:solidFill>
                  <a:srgbClr val="00B0F0"/>
                </a:solidFill>
              </a:rPr>
              <a:t> school, </a:t>
            </a:r>
            <a:r>
              <a:rPr lang="en-US" sz="4000" dirty="0" err="1" smtClean="0">
                <a:solidFill>
                  <a:srgbClr val="FF0000"/>
                </a:solidFill>
              </a:rPr>
              <a:t>Raypura</a:t>
            </a:r>
            <a:r>
              <a:rPr lang="en-US" sz="4000" dirty="0" smtClean="0">
                <a:solidFill>
                  <a:srgbClr val="FF0000"/>
                </a:solidFill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</a:rPr>
              <a:t>Narsingdi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4000" dirty="0" err="1" smtClean="0">
                <a:solidFill>
                  <a:srgbClr val="00B050"/>
                </a:solidFill>
              </a:rPr>
              <a:t>Email:nizamuddinjewel</a:t>
            </a:r>
            <a:endParaRPr lang="en-US" sz="4000" dirty="0" smtClean="0">
              <a:solidFill>
                <a:srgbClr val="00B050"/>
              </a:solidFill>
            </a:endParaRPr>
          </a:p>
          <a:p>
            <a:r>
              <a:rPr lang="en-US" sz="4000" dirty="0" smtClean="0">
                <a:solidFill>
                  <a:srgbClr val="00B050"/>
                </a:solidFill>
              </a:rPr>
              <a:t>@gmail.com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392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763000" cy="600164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</a:rPr>
              <a:t>Thanks my dear students</a:t>
            </a:r>
            <a:r>
              <a:rPr lang="en-US" sz="9600" dirty="0">
                <a:solidFill>
                  <a:srgbClr val="FFFF00"/>
                </a:solidFill>
              </a:rPr>
              <a:t>,</a:t>
            </a:r>
            <a:r>
              <a:rPr lang="en-US" sz="9600" dirty="0" smtClean="0">
                <a:solidFill>
                  <a:srgbClr val="FFFF00"/>
                </a:solidFill>
              </a:rPr>
              <a:t> bye,  see  you  tomorrow</a:t>
            </a:r>
            <a:endParaRPr lang="en-US" sz="9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794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1219200"/>
            <a:ext cx="6917567" cy="48768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A121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Class:Five</a:t>
            </a:r>
            <a:endParaRPr lang="en-US" sz="6000" dirty="0">
              <a:solidFill>
                <a:srgbClr val="FF0000"/>
              </a:solidFill>
            </a:endParaRPr>
          </a:p>
          <a:p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</a:rPr>
              <a:t>Sub:English</a:t>
            </a:r>
            <a:endParaRPr lang="en-US" sz="48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4800" dirty="0" smtClean="0">
                <a:solidFill>
                  <a:srgbClr val="FF0000"/>
                </a:solidFill>
              </a:rPr>
              <a:t>Lesson:24,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bg2"/>
                </a:solidFill>
              </a:rPr>
              <a:t>Unit:9</a:t>
            </a:r>
            <a:r>
              <a:rPr lang="en-US" sz="4800" baseline="30000" dirty="0" smtClean="0">
                <a:solidFill>
                  <a:schemeClr val="bg2"/>
                </a:solidFill>
              </a:rPr>
              <a:t>th -</a:t>
            </a:r>
            <a:r>
              <a:rPr lang="en-US" sz="4800" dirty="0" smtClean="0">
                <a:solidFill>
                  <a:schemeClr val="bg2"/>
                </a:solidFill>
              </a:rPr>
              <a:t>last </a:t>
            </a:r>
            <a:r>
              <a:rPr lang="en-US" sz="4800" dirty="0">
                <a:solidFill>
                  <a:schemeClr val="bg2"/>
                </a:solidFill>
              </a:rPr>
              <a:t>lines</a:t>
            </a:r>
          </a:p>
          <a:p>
            <a:r>
              <a:rPr lang="en-US" sz="4800" dirty="0" smtClean="0">
                <a:solidFill>
                  <a:srgbClr val="C00000"/>
                </a:solidFill>
              </a:rPr>
              <a:t>Page:85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475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 flipH="1" flipV="1">
            <a:off x="0" y="-76200"/>
            <a:ext cx="9143999" cy="6857997"/>
          </a:xfrm>
          <a:prstGeom prst="frame">
            <a:avLst>
              <a:gd name="adj1" fmla="val 2222"/>
            </a:avLst>
          </a:prstGeo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76200"/>
            <a:ext cx="8839202" cy="664797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Learning outcomes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en-US" sz="6600" dirty="0" smtClean="0">
                <a:solidFill>
                  <a:srgbClr val="F79646">
                    <a:lumMod val="75000"/>
                  </a:srgbClr>
                </a:solidFill>
                <a:latin typeface="Tw Cen MT"/>
              </a:rPr>
              <a:t>Students </a:t>
            </a:r>
            <a:r>
              <a:rPr lang="en-US" sz="6600" dirty="0">
                <a:solidFill>
                  <a:srgbClr val="F79646">
                    <a:lumMod val="75000"/>
                  </a:srgbClr>
                </a:solidFill>
                <a:latin typeface="Tw Cen MT"/>
              </a:rPr>
              <a:t>will be able to:</a:t>
            </a:r>
          </a:p>
          <a:p>
            <a:pPr marL="514350" lvl="0" indent="-514350">
              <a:buFontTx/>
              <a:buAutoNum type="arabicParenR"/>
            </a:pPr>
            <a:r>
              <a:rPr lang="en-US" sz="5400" dirty="0">
                <a:solidFill>
                  <a:srgbClr val="00B0F0"/>
                </a:solidFill>
                <a:latin typeface="Tw Cen MT"/>
              </a:rPr>
              <a:t>read the poem with correct pronunciation and stress</a:t>
            </a:r>
            <a:r>
              <a:rPr lang="en-US" sz="5400" dirty="0" smtClean="0">
                <a:solidFill>
                  <a:srgbClr val="00B0F0"/>
                </a:solidFill>
                <a:latin typeface="Tw Cen MT"/>
              </a:rPr>
              <a:t>.</a:t>
            </a:r>
          </a:p>
          <a:p>
            <a:pPr lvl="0"/>
            <a:r>
              <a:rPr lang="en-US" sz="5400" dirty="0" smtClean="0">
                <a:solidFill>
                  <a:srgbClr val="FF0000"/>
                </a:solidFill>
                <a:latin typeface="Tw Cen MT"/>
              </a:rPr>
              <a:t>2)Know about City Streets and Country Roads.</a:t>
            </a:r>
            <a:endParaRPr lang="en-US" sz="5400" dirty="0">
              <a:solidFill>
                <a:srgbClr val="FF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147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7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57200"/>
            <a:ext cx="8534400" cy="609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6096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dirty="0" smtClean="0">
                <a:solidFill>
                  <a:srgbClr val="FF0000"/>
                </a:solidFill>
              </a:rPr>
              <a:t>Safe learning environment: by watching  video clip</a:t>
            </a:r>
            <a:endParaRPr 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712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296400" cy="6858000"/>
          </a:xfrm>
          <a:prstGeom prst="frame">
            <a:avLst>
              <a:gd name="adj1" fmla="val 222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752600"/>
            <a:ext cx="8058616" cy="304698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City Streets and</a:t>
            </a:r>
          </a:p>
          <a:p>
            <a:r>
              <a:rPr lang="en-US" sz="9600" dirty="0" smtClean="0">
                <a:solidFill>
                  <a:srgbClr val="FF0000"/>
                </a:solidFill>
              </a:rPr>
              <a:t>Country Roads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73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050"/>
            <a:ext cx="9144000" cy="646330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3800" dirty="0" smtClean="0">
                <a:solidFill>
                  <a:schemeClr val="accent1"/>
                </a:solidFill>
              </a:rPr>
              <a:t>Teachers loud reading</a:t>
            </a:r>
            <a:endParaRPr lang="en-US" sz="13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913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76200"/>
            <a:ext cx="9144000" cy="6858000"/>
          </a:xfrm>
          <a:prstGeom prst="frame">
            <a:avLst>
              <a:gd name="adj1" fmla="val 4444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Picture 7" descr="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In the city one sees</a:t>
            </a:r>
          </a:p>
          <a:p>
            <a:pPr algn="r"/>
            <a:r>
              <a:rPr lang="en-US" sz="6000" dirty="0" smtClean="0">
                <a:solidFill>
                  <a:srgbClr val="FF0000"/>
                </a:solidFill>
              </a:rPr>
              <a:t>Big trucks  rattle by,</a:t>
            </a:r>
          </a:p>
        </p:txBody>
      </p:sp>
    </p:spTree>
    <p:extLst>
      <p:ext uri="{BB962C8B-B14F-4D97-AF65-F5344CB8AC3E}">
        <p14:creationId xmlns="" xmlns:p14="http://schemas.microsoft.com/office/powerpoint/2010/main" val="49613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778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 descr="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And  the smoke of the factories</a:t>
            </a:r>
          </a:p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That blot out the sky,</a:t>
            </a:r>
          </a:p>
        </p:txBody>
      </p:sp>
    </p:spTree>
    <p:extLst>
      <p:ext uri="{BB962C8B-B14F-4D97-AF65-F5344CB8AC3E}">
        <p14:creationId xmlns="" xmlns:p14="http://schemas.microsoft.com/office/powerpoint/2010/main" val="246857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hatc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1108</TotalTime>
  <Words>224</Words>
  <Application>Microsoft Office PowerPoint</Application>
  <PresentationFormat>On-screen Show (4:3)</PresentationFormat>
  <Paragraphs>58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Thatch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lalon</dc:creator>
  <cp:lastModifiedBy>lalon</cp:lastModifiedBy>
  <cp:revision>101</cp:revision>
  <dcterms:created xsi:type="dcterms:W3CDTF">2006-08-16T00:00:00Z</dcterms:created>
  <dcterms:modified xsi:type="dcterms:W3CDTF">2014-01-08T12:50:40Z</dcterms:modified>
</cp:coreProperties>
</file>